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4" r:id="rId1"/>
  </p:sldMasterIdLst>
  <p:notesMasterIdLst>
    <p:notesMasterId r:id="rId19"/>
  </p:notesMasterIdLst>
  <p:sldIdLst>
    <p:sldId id="256" r:id="rId2"/>
    <p:sldId id="294" r:id="rId3"/>
    <p:sldId id="293" r:id="rId4"/>
    <p:sldId id="258" r:id="rId5"/>
    <p:sldId id="259" r:id="rId6"/>
    <p:sldId id="283" r:id="rId7"/>
    <p:sldId id="286" r:id="rId8"/>
    <p:sldId id="261" r:id="rId9"/>
    <p:sldId id="285" r:id="rId10"/>
    <p:sldId id="288" r:id="rId11"/>
    <p:sldId id="289" r:id="rId12"/>
    <p:sldId id="290" r:id="rId13"/>
    <p:sldId id="291" r:id="rId14"/>
    <p:sldId id="262" r:id="rId15"/>
    <p:sldId id="265" r:id="rId16"/>
    <p:sldId id="292" r:id="rId17"/>
    <p:sldId id="295" r:id="rId18"/>
  </p:sldIdLst>
  <p:sldSz cx="9144000" cy="5143500" type="screen16x9"/>
  <p:notesSz cx="6858000" cy="9144000"/>
  <p:embeddedFontLst>
    <p:embeddedFont>
      <p:font typeface="Fira Sans Light" panose="020B0403050000020004" pitchFamily="34" charset="0"/>
      <p:regular r:id="rId20"/>
      <p:bold r:id="rId21"/>
      <p:italic r:id="rId22"/>
      <p:boldItalic r:id="rId23"/>
    </p:embeddedFont>
    <p:embeddedFont>
      <p:font typeface="Fira Sans" panose="020B05030500000200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8EB805E-2EBD-406F-9BDC-8A81CDF399FD}">
  <a:tblStyle styleId="{E8EB805E-2EBD-406F-9BDC-8A81CDF399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9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3885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Shape 3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Shape 3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0" t="0" r="0" b="0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0" t="0" r="0" b="0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0" t="0" r="0" b="0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623552" y="493854"/>
            <a:ext cx="1926904" cy="760033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 flipH="1">
            <a:off x="7847297" y="988943"/>
            <a:ext cx="1173078" cy="457797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882125" y="372876"/>
            <a:ext cx="1970215" cy="706191"/>
          </a:xfrm>
          <a:custGeom>
            <a:avLst/>
            <a:gdLst/>
            <a:ahLst/>
            <a:cxnLst/>
            <a:rect l="0" t="0" r="0" b="0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-52976" y="182426"/>
            <a:ext cx="1065597" cy="415819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1296800" y="0"/>
            <a:ext cx="6550500" cy="43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" name="Shape 18"/>
          <p:cNvSpPr/>
          <p:nvPr/>
        </p:nvSpPr>
        <p:spPr>
          <a:xfrm flipH="1">
            <a:off x="726067" y="2914049"/>
            <a:ext cx="1632983" cy="585315"/>
          </a:xfrm>
          <a:custGeom>
            <a:avLst/>
            <a:gdLst/>
            <a:ahLst/>
            <a:cxnLst/>
            <a:rect l="0" t="0" r="0" b="0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8150684" y="3274426"/>
            <a:ext cx="1054299" cy="415849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6843776" y="2764451"/>
            <a:ext cx="1306909" cy="509966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 flipH="1">
            <a:off x="-92652" y="2914056"/>
            <a:ext cx="1054299" cy="415849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ight - No city">
  <p:cSld name="BLANK_1_1_2">
    <p:bg>
      <p:bgPr>
        <a:gradFill>
          <a:gsLst>
            <a:gs pos="0">
              <a:srgbClr val="002E8C"/>
            </a:gs>
            <a:gs pos="75000">
              <a:srgbClr val="8235D7"/>
            </a:gs>
            <a:gs pos="100000">
              <a:srgbClr val="A354EC"/>
            </a:gs>
          </a:gsLst>
          <a:lin ang="5400700" scaled="0"/>
        </a:gra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9" name="Shape 239"/>
          <p:cNvGrpSpPr/>
          <p:nvPr/>
        </p:nvGrpSpPr>
        <p:grpSpPr>
          <a:xfrm>
            <a:off x="108975" y="136375"/>
            <a:ext cx="8700575" cy="2077800"/>
            <a:chOff x="108975" y="136375"/>
            <a:chExt cx="8700575" cy="2077800"/>
          </a:xfrm>
        </p:grpSpPr>
        <p:sp>
          <p:nvSpPr>
            <p:cNvPr id="240" name="Shape 240"/>
            <p:cNvSpPr/>
            <p:nvPr/>
          </p:nvSpPr>
          <p:spPr>
            <a:xfrm>
              <a:off x="257822" y="66484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7696847" y="205972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2565622" y="316734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6204722" y="75664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5854297" y="51929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2439850" y="4411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930200" y="543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354425" y="848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1726575" y="2977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5854300" y="7808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7504575" y="340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8019650" y="1074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1623713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4269025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3226225" y="10593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8621025" y="18085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1236350" y="16312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4421050" y="517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534850" y="2041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8231050" y="1660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4269025" y="517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5564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31260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35832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5335825" y="136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7469425" y="2125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7926625" y="1203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8460025" y="1584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7088425" y="1431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6783625" y="441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7774225" y="2041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763825" y="2193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611425" y="15079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516425" y="1050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16020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611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1369175" y="205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3731375" y="586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6327150" y="205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7504575" y="12385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108975" y="17602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8717750" y="4816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Shape 282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Shape 283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0" t="0" r="0" b="0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Shape 285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FF5050"/>
            </a:gs>
            <a:gs pos="55000">
              <a:srgbClr val="FFA41C"/>
            </a:gs>
            <a:gs pos="82000">
              <a:srgbClr val="FFD300"/>
            </a:gs>
            <a:gs pos="100000">
              <a:srgbClr val="FFFF99"/>
            </a:gs>
          </a:gsLst>
          <a:lin ang="5400700" scaled="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0" t="0" r="0" b="0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871C48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0" t="0" r="0" b="0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FFA4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hape 25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0" t="0" r="0" b="0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40000">
                <a:srgbClr val="FFFFFF"/>
              </a:gs>
              <a:gs pos="100000">
                <a:srgbClr val="FFF2CC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Shape 28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0" t="0" r="0" b="0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Shape 29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1676800" y="1507150"/>
            <a:ext cx="5790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1676800" y="2611454"/>
            <a:ext cx="5790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None/>
              <a:defRPr sz="1800">
                <a:solidFill>
                  <a:srgbClr val="FFF2C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0" t="0" r="0" b="0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0" t="0" r="0" b="0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0" t="0" r="0" b="0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Shape 95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Shape 96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0" t="0" r="0" b="0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849000" y="1243374"/>
            <a:ext cx="7446000" cy="3022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▫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▪"/>
              <a:defRPr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Shape 103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0" t="0" r="0" b="0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0" t="0" r="0" b="0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0" t="0" r="0" b="0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0" t="0" r="0" b="0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849050" y="1276350"/>
            <a:ext cx="3614100" cy="322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2"/>
          </p:nvPr>
        </p:nvSpPr>
        <p:spPr>
          <a:xfrm>
            <a:off x="4680828" y="1276350"/>
            <a:ext cx="3614100" cy="322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y" type="blank">
  <p:cSld name="BLANK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0" t="0" r="0" b="0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0" t="0" r="0" b="0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0" t="0" r="0" b="0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Shape 151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Shape 152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0" t="0" r="0" b="0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Shape 153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Shape 154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usk">
  <p:cSld name="BLANK_1">
    <p:bg>
      <p:bgPr>
        <a:gradFill>
          <a:gsLst>
            <a:gs pos="0">
              <a:srgbClr val="FF5050"/>
            </a:gs>
            <a:gs pos="55000">
              <a:srgbClr val="FFA41C"/>
            </a:gs>
            <a:gs pos="82000">
              <a:srgbClr val="FFD300"/>
            </a:gs>
            <a:gs pos="100000">
              <a:srgbClr val="FFFF99"/>
            </a:gs>
          </a:gsLst>
          <a:lin ang="5400700" scaled="0"/>
        </a:gra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0" t="0" r="0" b="0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871C48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0" t="0" r="0" b="0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FFA4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0" t="0" r="0" b="0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40000">
                <a:srgbClr val="FFFFFF"/>
              </a:gs>
              <a:gs pos="100000">
                <a:srgbClr val="FFF2CC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Shape 161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0" t="0" r="0" b="0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ight">
  <p:cSld name="BLANK_1_1">
    <p:bg>
      <p:bgPr>
        <a:gradFill>
          <a:gsLst>
            <a:gs pos="0">
              <a:srgbClr val="002E8C"/>
            </a:gs>
            <a:gs pos="75000">
              <a:srgbClr val="8235D7"/>
            </a:gs>
            <a:gs pos="100000">
              <a:srgbClr val="A354EC"/>
            </a:gs>
          </a:gsLst>
          <a:lin ang="5400700" scaled="0"/>
        </a:gra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108975" y="136375"/>
            <a:ext cx="8700575" cy="2077800"/>
            <a:chOff x="108975" y="136375"/>
            <a:chExt cx="8700575" cy="2077800"/>
          </a:xfrm>
        </p:grpSpPr>
        <p:sp>
          <p:nvSpPr>
            <p:cNvPr id="167" name="Shape 167"/>
            <p:cNvSpPr/>
            <p:nvPr/>
          </p:nvSpPr>
          <p:spPr>
            <a:xfrm>
              <a:off x="257822" y="66484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7696847" y="205972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2565622" y="316734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6204722" y="75664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5854297" y="519297"/>
              <a:ext cx="96600" cy="91800"/>
            </a:xfrm>
            <a:prstGeom prst="star5">
              <a:avLst>
                <a:gd name="adj" fmla="val 23768"/>
                <a:gd name="hf" fmla="val 105146"/>
                <a:gd name="vf" fmla="val 11055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2439850" y="4411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2930200" y="543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354425" y="848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726575" y="2977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5854300" y="7808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7504575" y="340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8019650" y="1074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623713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4269025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3226225" y="10593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8621025" y="18085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1236350" y="16312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4421050" y="517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534850" y="2041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8231050" y="1660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4269025" y="517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5564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31260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35832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5335825" y="136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7469425" y="2125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7926625" y="1203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8460025" y="1584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7088425" y="1431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6783625" y="441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7774225" y="2041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763825" y="2193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611425" y="15079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2516425" y="1050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6020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611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369175" y="205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3731375" y="586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6327150" y="2059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7504575" y="12385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108975" y="17602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8717750" y="481675"/>
              <a:ext cx="91800" cy="91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Shape 209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0" t="0" r="0" b="0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0" t="0" r="0" b="0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FFD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0" t="0" r="0" b="0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solidFill>
            <a:srgbClr val="002E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Shape 213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0" t="0" r="0" b="0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wn">
  <p:cSld name="BLANK_1_1_1">
    <p:bg>
      <p:bgPr>
        <a:gradFill>
          <a:gsLst>
            <a:gs pos="0">
              <a:srgbClr val="6699FF"/>
            </a:gs>
            <a:gs pos="68800">
              <a:srgbClr val="FFCCCC"/>
            </a:gs>
            <a:gs pos="100000">
              <a:srgbClr val="FFFFCC"/>
            </a:gs>
          </a:gsLst>
          <a:lin ang="5400700" scaled="0"/>
        </a:gra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Shape 218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Shape 219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0" t="0" r="0" b="0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Shape 220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  <a:alpha val="52690"/>
                </a:srgbClr>
              </a:gs>
              <a:gs pos="100000">
                <a:srgbClr val="FFFFFF">
                  <a:alpha val="74901"/>
                  <a:alpha val="526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0" y="3953694"/>
            <a:ext cx="9144000" cy="1178720"/>
          </a:xfrm>
          <a:custGeom>
            <a:avLst/>
            <a:gdLst/>
            <a:ahLst/>
            <a:cxnLst/>
            <a:rect l="0" t="0" r="0" b="0"/>
            <a:pathLst>
              <a:path w="285750" h="36835" extrusionOk="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DDA2EC">
              <a:alpha val="2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35712" y="4025118"/>
            <a:ext cx="9072576" cy="1107296"/>
          </a:xfrm>
          <a:custGeom>
            <a:avLst/>
            <a:gdLst/>
            <a:ahLst/>
            <a:cxnLst/>
            <a:rect l="0" t="0" r="0" b="0"/>
            <a:pathLst>
              <a:path w="283518" h="34603" extrusionOk="0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0" y="3886185"/>
            <a:ext cx="9144000" cy="1257312"/>
          </a:xfrm>
          <a:custGeom>
            <a:avLst/>
            <a:gdLst/>
            <a:ahLst/>
            <a:cxnLst/>
            <a:rect l="0" t="0" r="0" b="0"/>
            <a:pathLst>
              <a:path w="285750" h="39291" extrusionOk="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40000">
                <a:srgbClr val="FFFFFF"/>
              </a:gs>
              <a:gs pos="100000">
                <a:srgbClr val="FFF2CC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Shape 224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usk - No city">
  <p:cSld name="BLANK_1_2">
    <p:bg>
      <p:bgPr>
        <a:gradFill>
          <a:gsLst>
            <a:gs pos="0">
              <a:srgbClr val="FF5050"/>
            </a:gs>
            <a:gs pos="55000">
              <a:srgbClr val="FFA41C"/>
            </a:gs>
            <a:gs pos="82000">
              <a:srgbClr val="FFD300"/>
            </a:gs>
            <a:gs pos="100000">
              <a:srgbClr val="FFFF99"/>
            </a:gs>
          </a:gsLst>
          <a:lin ang="5400700" scaled="0"/>
        </a:gra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3" name="Shape 233"/>
          <p:cNvSpPr/>
          <p:nvPr/>
        </p:nvSpPr>
        <p:spPr>
          <a:xfrm>
            <a:off x="532100" y="441174"/>
            <a:ext cx="1452007" cy="572718"/>
          </a:xfrm>
          <a:custGeom>
            <a:avLst/>
            <a:gdLst/>
            <a:ahLst/>
            <a:cxnLst/>
            <a:rect l="0" t="0" r="0" b="0"/>
            <a:pathLst>
              <a:path w="56035" h="22102" extrusionOk="0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/>
          <p:nvPr/>
        </p:nvSpPr>
        <p:spPr>
          <a:xfrm flipH="1">
            <a:off x="8211627" y="884250"/>
            <a:ext cx="1008573" cy="393594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Shape 235"/>
          <p:cNvSpPr/>
          <p:nvPr/>
        </p:nvSpPr>
        <p:spPr>
          <a:xfrm>
            <a:off x="7261900" y="364975"/>
            <a:ext cx="1693944" cy="607166"/>
          </a:xfrm>
          <a:custGeom>
            <a:avLst/>
            <a:gdLst/>
            <a:ahLst/>
            <a:cxnLst/>
            <a:rect l="0" t="0" r="0" b="0"/>
            <a:pathLst>
              <a:path w="74117" h="26566" extrusionOk="0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-77675" y="205976"/>
            <a:ext cx="802982" cy="313325"/>
          </a:xfrm>
          <a:custGeom>
            <a:avLst/>
            <a:gdLst/>
            <a:ahLst/>
            <a:cxnLst/>
            <a:rect l="0" t="0" r="0" b="0"/>
            <a:pathLst>
              <a:path w="32036" h="12503" extrusionOk="0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FFD300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4780EA"/>
            </a:gs>
            <a:gs pos="58000">
              <a:srgbClr val="3AB1F5"/>
            </a:gs>
            <a:gs pos="90000">
              <a:srgbClr val="2CE1FF"/>
            </a:gs>
            <a:gs pos="100000">
              <a:srgbClr val="2CE1FF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49000" y="1243374"/>
            <a:ext cx="7446000" cy="30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Char char="▫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sz="2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algn="r">
              <a:buNone/>
              <a:defRPr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  <p:sldLayoutId id="2147483657" r:id="rId6"/>
    <p:sldLayoutId id="2147483658" r:id="rId7"/>
    <p:sldLayoutId id="2147483659" r:id="rId8"/>
    <p:sldLayoutId id="2147483661" r:id="rId9"/>
    <p:sldLayoutId id="2147483662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>
            <a:spLocks noGrp="1"/>
          </p:cNvSpPr>
          <p:nvPr>
            <p:ph type="ctrTitle"/>
          </p:nvPr>
        </p:nvSpPr>
        <p:spPr>
          <a:xfrm>
            <a:off x="1296800" y="0"/>
            <a:ext cx="6550500" cy="43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dirty="0" err="1" smtClean="0"/>
              <a:t>Standar</a:t>
            </a:r>
            <a:r>
              <a:rPr dirty="0" smtClean="0"/>
              <a:t> </a:t>
            </a:r>
            <a:r>
              <a:rPr lang="id-ID" dirty="0" err="1" smtClean="0"/>
              <a:t>S</a:t>
            </a:r>
            <a:r>
              <a:rPr lang="en-GB" dirty="0" err="1" smtClean="0"/>
              <a:t>istem</a:t>
            </a:r>
            <a:r>
              <a:rPr lang="en-GB" dirty="0" smtClean="0"/>
              <a:t> </a:t>
            </a:r>
            <a:r>
              <a:rPr lang="id-ID" dirty="0"/>
              <a:t>M</a:t>
            </a:r>
            <a:r>
              <a:rPr lang="en-GB" dirty="0" err="1" smtClean="0"/>
              <a:t>anajemen</a:t>
            </a:r>
            <a:r>
              <a:rPr lang="id-ID" dirty="0" smtClean="0"/>
              <a:t> </a:t>
            </a:r>
            <a:r>
              <a:rPr lang="id-ID" dirty="0"/>
              <a:t>Keamanan Informasi </a:t>
            </a:r>
            <a:r>
              <a:rPr lang="id-ID" dirty="0" smtClean="0"/>
              <a:t>ISO 17799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/>
              <a:t>10 control clauses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9000" y="1059600"/>
            <a:ext cx="7691298" cy="3221100"/>
          </a:xfrm>
        </p:spPr>
        <p:txBody>
          <a:bodyPr/>
          <a:lstStyle/>
          <a:p>
            <a:pPr marL="114300" indent="0">
              <a:buNone/>
            </a:pPr>
            <a:r>
              <a:rPr lang="id-ID" b="1" dirty="0" smtClean="0"/>
              <a:t>3</a:t>
            </a:r>
            <a:r>
              <a:rPr lang="id-ID" b="1" dirty="0"/>
              <a:t>. Komunikasi dan Manajemen Operasi</a:t>
            </a:r>
          </a:p>
          <a:p>
            <a:pPr marL="114300" indent="0">
              <a:buNone/>
            </a:pPr>
            <a:r>
              <a:rPr lang="id-ID" dirty="0" smtClean="0">
                <a:solidFill>
                  <a:schemeClr val="bg1"/>
                </a:solidFill>
              </a:rPr>
              <a:t>Menyediakan </a:t>
            </a:r>
            <a:r>
              <a:rPr lang="id-ID" dirty="0">
                <a:solidFill>
                  <a:schemeClr val="bg1"/>
                </a:solidFill>
              </a:rPr>
              <a:t>perlindungan terhadap infrastruktur </a:t>
            </a:r>
            <a:r>
              <a:rPr lang="id-ID" dirty="0">
                <a:solidFill>
                  <a:srgbClr val="FFFF00"/>
                </a:solidFill>
              </a:rPr>
              <a:t>sistem informasi </a:t>
            </a:r>
            <a:r>
              <a:rPr lang="id-ID" dirty="0">
                <a:solidFill>
                  <a:schemeClr val="bg1"/>
                </a:solidFill>
              </a:rPr>
              <a:t>melalui </a:t>
            </a:r>
            <a:r>
              <a:rPr lang="id-ID" dirty="0">
                <a:solidFill>
                  <a:srgbClr val="FFFF00"/>
                </a:solidFill>
              </a:rPr>
              <a:t>perawatan dan pemeriksaan berkala</a:t>
            </a:r>
            <a:r>
              <a:rPr lang="id-ID" dirty="0">
                <a:solidFill>
                  <a:schemeClr val="bg1"/>
                </a:solidFill>
              </a:rPr>
              <a:t>, serta memastikan ketersediaan panduan sistem yang terdokumentasi dan dikomunikasikan guna menghindari kesalahan operasional.</a:t>
            </a:r>
            <a:endParaRPr lang="id-ID" dirty="0" smtClean="0">
              <a:solidFill>
                <a:schemeClr val="bg1"/>
              </a:solidFill>
            </a:endParaRPr>
          </a:p>
          <a:p>
            <a:pPr marL="114300" indent="0">
              <a:buNone/>
            </a:pPr>
            <a:r>
              <a:rPr lang="id-ID" b="1" dirty="0"/>
              <a:t>4</a:t>
            </a:r>
            <a:r>
              <a:rPr lang="id-ID" b="1" dirty="0" smtClean="0"/>
              <a:t>. Pengembangan Sistem </a:t>
            </a:r>
            <a:r>
              <a:rPr lang="id-ID" b="1" dirty="0"/>
              <a:t>dan </a:t>
            </a:r>
            <a:r>
              <a:rPr lang="id-ID" b="1" dirty="0" smtClean="0"/>
              <a:t>Pemeliharaan</a:t>
            </a:r>
            <a:endParaRPr lang="id-ID" b="1" dirty="0"/>
          </a:p>
          <a:p>
            <a:pPr marL="114300" indent="0">
              <a:buNone/>
            </a:pPr>
            <a:r>
              <a:rPr lang="id-ID" dirty="0" err="1" smtClean="0"/>
              <a:t>M</a:t>
            </a:r>
            <a:r>
              <a:rPr lang="en-GB" dirty="0" err="1" smtClean="0"/>
              <a:t>emastikan</a:t>
            </a:r>
            <a:r>
              <a:rPr lang="en-GB" dirty="0" smtClean="0"/>
              <a:t> </a:t>
            </a:r>
            <a:r>
              <a:rPr lang="en-GB" dirty="0" err="1"/>
              <a:t>bahwa</a:t>
            </a:r>
            <a:r>
              <a:rPr lang="en-GB" dirty="0"/>
              <a:t> </a:t>
            </a:r>
            <a:r>
              <a:rPr lang="en-GB" dirty="0" err="1">
                <a:solidFill>
                  <a:srgbClr val="FFFF00"/>
                </a:solidFill>
              </a:rPr>
              <a:t>sistem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 err="1">
                <a:solidFill>
                  <a:srgbClr val="FFFF00"/>
                </a:solidFill>
              </a:rPr>
              <a:t>operasi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 err="1"/>
              <a:t>maupun</a:t>
            </a:r>
            <a:r>
              <a:rPr lang="en-GB" dirty="0"/>
              <a:t> </a:t>
            </a:r>
            <a:r>
              <a:rPr lang="en-GB" dirty="0" err="1">
                <a:solidFill>
                  <a:srgbClr val="FFFF00"/>
                </a:solidFill>
              </a:rPr>
              <a:t>aplikasi</a:t>
            </a:r>
            <a:r>
              <a:rPr lang="en-GB" dirty="0"/>
              <a:t> yang </a:t>
            </a:r>
            <a:r>
              <a:rPr lang="en-GB" dirty="0" err="1"/>
              <a:t>baru</a:t>
            </a:r>
            <a:r>
              <a:rPr lang="en-GB" dirty="0"/>
              <a:t> </a:t>
            </a:r>
            <a:r>
              <a:rPr lang="en-GB" dirty="0" err="1"/>
              <a:t>diimplementasikan</a:t>
            </a:r>
            <a:r>
              <a:rPr lang="en-GB" dirty="0"/>
              <a:t> </a:t>
            </a:r>
            <a:r>
              <a:rPr lang="en-GB" dirty="0" err="1" smtClean="0">
                <a:solidFill>
                  <a:srgbClr val="FFFF00"/>
                </a:solidFill>
              </a:rPr>
              <a:t>verifikasi</a:t>
            </a:r>
            <a:r>
              <a:rPr lang="en-GB" dirty="0" smtClean="0">
                <a:solidFill>
                  <a:srgbClr val="FFFF00"/>
                </a:solidFill>
              </a:rPr>
              <a:t>/</a:t>
            </a:r>
            <a:r>
              <a:rPr lang="en-GB" dirty="0" err="1" smtClean="0">
                <a:solidFill>
                  <a:srgbClr val="FFFF00"/>
                </a:solidFill>
              </a:rPr>
              <a:t>validasi</a:t>
            </a:r>
            <a:r>
              <a:rPr lang="en-GB" dirty="0" smtClean="0"/>
              <a:t> </a:t>
            </a:r>
            <a:r>
              <a:rPr lang="en-GB" dirty="0" err="1"/>
              <a:t>terlebih</a:t>
            </a:r>
            <a:r>
              <a:rPr lang="en-GB" dirty="0"/>
              <a:t> </a:t>
            </a:r>
            <a:r>
              <a:rPr lang="en-GB" dirty="0" err="1"/>
              <a:t>dahulu</a:t>
            </a:r>
            <a:r>
              <a:rPr lang="en-GB" dirty="0"/>
              <a:t> </a:t>
            </a:r>
            <a:r>
              <a:rPr lang="en-GB" dirty="0" err="1"/>
              <a:t>sebelum</a:t>
            </a:r>
            <a:r>
              <a:rPr lang="en-GB" dirty="0"/>
              <a:t> </a:t>
            </a:r>
            <a:r>
              <a:rPr lang="en-GB" dirty="0" err="1"/>
              <a:t>diluncurkan</a:t>
            </a:r>
            <a:r>
              <a:rPr lang="en-GB" dirty="0"/>
              <a:t> </a:t>
            </a:r>
            <a:r>
              <a:rPr lang="en-GB" dirty="0" err="1"/>
              <a:t>ke</a:t>
            </a:r>
            <a:r>
              <a:rPr lang="en-GB" dirty="0"/>
              <a:t> </a:t>
            </a:r>
            <a:r>
              <a:rPr lang="en-GB" dirty="0" smtClean="0">
                <a:solidFill>
                  <a:srgbClr val="FFFF00"/>
                </a:solidFill>
              </a:rPr>
              <a:t>live </a:t>
            </a:r>
            <a:r>
              <a:rPr lang="en-GB" dirty="0">
                <a:solidFill>
                  <a:srgbClr val="FFFF00"/>
                </a:solidFill>
              </a:rPr>
              <a:t>environment</a:t>
            </a:r>
            <a:endParaRPr lang="en-GB" dirty="0">
              <a:solidFill>
                <a:srgbClr val="FFFF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91687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/>
              <a:t>10 control clauses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9000" y="1059600"/>
            <a:ext cx="7691298" cy="3221100"/>
          </a:xfrm>
        </p:spPr>
        <p:txBody>
          <a:bodyPr/>
          <a:lstStyle/>
          <a:p>
            <a:pPr marL="114300" indent="0">
              <a:buNone/>
            </a:pPr>
            <a:r>
              <a:rPr lang="id-ID" b="1" dirty="0"/>
              <a:t>5. </a:t>
            </a:r>
            <a:r>
              <a:rPr lang="id-ID" b="1" dirty="0" smtClean="0"/>
              <a:t>Keamanan Fisik </a:t>
            </a:r>
            <a:r>
              <a:rPr lang="id-ID" b="1" dirty="0"/>
              <a:t>dan </a:t>
            </a:r>
            <a:r>
              <a:rPr lang="id-ID" b="1" dirty="0" smtClean="0"/>
              <a:t>Lingkungan</a:t>
            </a:r>
          </a:p>
          <a:p>
            <a:pPr marL="114300" indent="0">
              <a:buNone/>
            </a:pPr>
            <a:r>
              <a:rPr lang="id-ID" dirty="0" smtClean="0"/>
              <a:t>M</a:t>
            </a:r>
            <a:r>
              <a:rPr lang="sv-SE" dirty="0" smtClean="0"/>
              <a:t>embahas </a:t>
            </a:r>
            <a:r>
              <a:rPr lang="sv-SE" dirty="0"/>
              <a:t>keamanan dari segi </a:t>
            </a:r>
            <a:r>
              <a:rPr lang="sv-SE" dirty="0">
                <a:solidFill>
                  <a:srgbClr val="FFFF00"/>
                </a:solidFill>
              </a:rPr>
              <a:t>fisik dan lingkungan jaringan</a:t>
            </a:r>
            <a:r>
              <a:rPr lang="sv-SE" dirty="0"/>
              <a:t>, untuk mencegah </a:t>
            </a:r>
            <a:r>
              <a:rPr lang="sv-SE" dirty="0">
                <a:solidFill>
                  <a:srgbClr val="FFFF00"/>
                </a:solidFill>
              </a:rPr>
              <a:t>kehilangan/ kerusakan data </a:t>
            </a:r>
            <a:r>
              <a:rPr lang="sv-SE" dirty="0"/>
              <a:t>yang diakibatkan oleh </a:t>
            </a:r>
            <a:r>
              <a:rPr lang="sv-SE" dirty="0" smtClean="0">
                <a:solidFill>
                  <a:srgbClr val="FFFF00"/>
                </a:solidFill>
              </a:rPr>
              <a:t>lingkungan</a:t>
            </a:r>
            <a:r>
              <a:rPr lang="id-ID" dirty="0" smtClean="0"/>
              <a:t>.</a:t>
            </a:r>
            <a:endParaRPr lang="id-ID" dirty="0"/>
          </a:p>
          <a:p>
            <a:pPr marL="114300" indent="0">
              <a:buNone/>
            </a:pPr>
            <a:r>
              <a:rPr lang="id-ID" b="1" dirty="0"/>
              <a:t>6. </a:t>
            </a:r>
            <a:r>
              <a:rPr lang="id-ID" b="1" dirty="0" smtClean="0"/>
              <a:t>Penyesuaian</a:t>
            </a:r>
          </a:p>
          <a:p>
            <a:pPr marL="114300" indent="0">
              <a:buNone/>
            </a:pPr>
            <a:r>
              <a:rPr lang="id-ID" dirty="0" smtClean="0"/>
              <a:t>M</a:t>
            </a:r>
            <a:r>
              <a:rPr lang="sv-SE" dirty="0" smtClean="0"/>
              <a:t>emastikan </a:t>
            </a:r>
            <a:r>
              <a:rPr lang="sv-SE" dirty="0"/>
              <a:t>implementasi </a:t>
            </a:r>
            <a:r>
              <a:rPr lang="sv-SE" dirty="0" smtClean="0">
                <a:solidFill>
                  <a:srgbClr val="FFFF00"/>
                </a:solidFill>
              </a:rPr>
              <a:t>kebijakan-kebijakan keamanan</a:t>
            </a:r>
            <a:r>
              <a:rPr lang="sv-SE" dirty="0" smtClean="0"/>
              <a:t> selaras </a:t>
            </a:r>
            <a:r>
              <a:rPr lang="sv-SE" dirty="0"/>
              <a:t>dengan </a:t>
            </a:r>
            <a:r>
              <a:rPr lang="sv-SE" dirty="0">
                <a:solidFill>
                  <a:srgbClr val="FFFF00"/>
                </a:solidFill>
              </a:rPr>
              <a:t>peraturan dan perundangan</a:t>
            </a:r>
            <a:r>
              <a:rPr lang="sv-SE" dirty="0"/>
              <a:t> </a:t>
            </a:r>
            <a:r>
              <a:rPr lang="sv-SE" dirty="0" smtClean="0"/>
              <a:t>yang berlaku</a:t>
            </a:r>
            <a:r>
              <a:rPr lang="id-ID" dirty="0" smtClean="0"/>
              <a:t>.</a:t>
            </a:r>
            <a:endParaRPr lang="en-GB" dirty="0">
              <a:solidFill>
                <a:srgbClr val="FFFF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83327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/>
              <a:t>10 control clauses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9000" y="1059600"/>
            <a:ext cx="7691298" cy="3221100"/>
          </a:xfrm>
        </p:spPr>
        <p:txBody>
          <a:bodyPr/>
          <a:lstStyle/>
          <a:p>
            <a:pPr marL="114300" indent="0">
              <a:buNone/>
            </a:pPr>
            <a:r>
              <a:rPr lang="id-ID" b="1" dirty="0" smtClean="0"/>
              <a:t>7</a:t>
            </a:r>
            <a:r>
              <a:rPr lang="id-ID" b="1" dirty="0"/>
              <a:t>. </a:t>
            </a:r>
            <a:r>
              <a:rPr lang="id-ID" b="1" dirty="0" smtClean="0"/>
              <a:t>Keamanan Perorangan</a:t>
            </a:r>
          </a:p>
          <a:p>
            <a:pPr marL="114300" indent="0">
              <a:buNone/>
            </a:pPr>
            <a:r>
              <a:rPr lang="id-ID" dirty="0" smtClean="0"/>
              <a:t>Mengatur </a:t>
            </a:r>
            <a:r>
              <a:rPr lang="id-ID" dirty="0"/>
              <a:t>tentang </a:t>
            </a:r>
            <a:r>
              <a:rPr lang="id-ID" dirty="0">
                <a:solidFill>
                  <a:srgbClr val="FFFF00"/>
                </a:solidFill>
              </a:rPr>
              <a:t>pengurangan resiko </a:t>
            </a:r>
            <a:r>
              <a:rPr lang="id-ID" dirty="0"/>
              <a:t>dari </a:t>
            </a:r>
            <a:r>
              <a:rPr lang="id-ID" dirty="0">
                <a:solidFill>
                  <a:srgbClr val="FFFF00"/>
                </a:solidFill>
              </a:rPr>
              <a:t>penyalahgunaan fungsi</a:t>
            </a:r>
            <a:r>
              <a:rPr lang="id-ID" dirty="0"/>
              <a:t> </a:t>
            </a:r>
            <a:r>
              <a:rPr lang="id-ID" dirty="0">
                <a:solidFill>
                  <a:srgbClr val="FFFF00"/>
                </a:solidFill>
              </a:rPr>
              <a:t>penggunaan atau wewenang</a:t>
            </a:r>
            <a:r>
              <a:rPr lang="id-ID" dirty="0"/>
              <a:t> akibat </a:t>
            </a:r>
            <a:r>
              <a:rPr lang="id-ID" dirty="0">
                <a:solidFill>
                  <a:srgbClr val="FFFF00"/>
                </a:solidFill>
              </a:rPr>
              <a:t>kesalahan manusia (human error)</a:t>
            </a:r>
          </a:p>
          <a:p>
            <a:pPr marL="114300" indent="0">
              <a:buNone/>
            </a:pPr>
            <a:r>
              <a:rPr lang="id-ID" b="1" dirty="0"/>
              <a:t>8</a:t>
            </a:r>
            <a:r>
              <a:rPr lang="id-ID" b="1" dirty="0" smtClean="0"/>
              <a:t>. Organisasi Keamanan</a:t>
            </a:r>
          </a:p>
          <a:p>
            <a:pPr marL="114300" indent="0">
              <a:buNone/>
            </a:pPr>
            <a:r>
              <a:rPr lang="id-ID" dirty="0" smtClean="0"/>
              <a:t>Mengatur </a:t>
            </a:r>
            <a:r>
              <a:rPr lang="id-ID" dirty="0"/>
              <a:t>tentang </a:t>
            </a:r>
            <a:r>
              <a:rPr lang="id-ID" dirty="0">
                <a:solidFill>
                  <a:srgbClr val="FFFF00"/>
                </a:solidFill>
              </a:rPr>
              <a:t>keamanan</a:t>
            </a:r>
            <a:r>
              <a:rPr lang="id-ID" dirty="0"/>
              <a:t> secara </a:t>
            </a:r>
            <a:r>
              <a:rPr lang="id-ID" dirty="0">
                <a:solidFill>
                  <a:srgbClr val="FFFF00"/>
                </a:solidFill>
              </a:rPr>
              <a:t>global</a:t>
            </a:r>
            <a:r>
              <a:rPr lang="id-ID" dirty="0"/>
              <a:t> pada suatu </a:t>
            </a:r>
            <a:r>
              <a:rPr lang="id-ID" dirty="0">
                <a:solidFill>
                  <a:srgbClr val="FFFF00"/>
                </a:solidFill>
              </a:rPr>
              <a:t>organisasi atau </a:t>
            </a:r>
            <a:r>
              <a:rPr lang="id-ID" dirty="0" smtClean="0">
                <a:solidFill>
                  <a:srgbClr val="FFFF00"/>
                </a:solidFill>
              </a:rPr>
              <a:t>instansi</a:t>
            </a:r>
            <a:r>
              <a:rPr lang="id-ID" dirty="0" smtClean="0"/>
              <a:t>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47351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/>
              <a:t>10 control clauses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9000" y="1059600"/>
            <a:ext cx="7691298" cy="3221100"/>
          </a:xfrm>
        </p:spPr>
        <p:txBody>
          <a:bodyPr/>
          <a:lstStyle/>
          <a:p>
            <a:pPr marL="114300" indent="0">
              <a:buNone/>
            </a:pPr>
            <a:r>
              <a:rPr lang="id-ID" b="1" dirty="0" smtClean="0"/>
              <a:t>9</a:t>
            </a:r>
            <a:r>
              <a:rPr lang="id-ID" b="1" dirty="0"/>
              <a:t>. </a:t>
            </a:r>
            <a:r>
              <a:rPr lang="id-ID" b="1" dirty="0" smtClean="0"/>
              <a:t>Klasifikasi </a:t>
            </a:r>
            <a:r>
              <a:rPr lang="id-ID" b="1" dirty="0"/>
              <a:t>dan </a:t>
            </a:r>
            <a:r>
              <a:rPr lang="id-ID" b="1" dirty="0" smtClean="0"/>
              <a:t>Kontrol Aset</a:t>
            </a:r>
          </a:p>
          <a:p>
            <a:pPr marL="114300" indent="0">
              <a:buNone/>
            </a:pPr>
            <a:r>
              <a:rPr lang="id-ID" dirty="0" smtClean="0"/>
              <a:t>Memberikan </a:t>
            </a:r>
            <a:r>
              <a:rPr lang="id-ID" dirty="0"/>
              <a:t>perlindungan terhadap </a:t>
            </a:r>
            <a:r>
              <a:rPr lang="id-ID" dirty="0">
                <a:solidFill>
                  <a:srgbClr val="FFFF00"/>
                </a:solidFill>
              </a:rPr>
              <a:t>aset perusahaan </a:t>
            </a:r>
            <a:r>
              <a:rPr lang="id-ID" dirty="0"/>
              <a:t>dan </a:t>
            </a:r>
            <a:r>
              <a:rPr lang="id-ID" dirty="0">
                <a:solidFill>
                  <a:srgbClr val="FFFF00"/>
                </a:solidFill>
              </a:rPr>
              <a:t>aset informasi</a:t>
            </a:r>
            <a:r>
              <a:rPr lang="id-ID" dirty="0"/>
              <a:t> berdasarkan </a:t>
            </a:r>
            <a:r>
              <a:rPr lang="id-ID" dirty="0">
                <a:solidFill>
                  <a:srgbClr val="FFFF00"/>
                </a:solidFill>
              </a:rPr>
              <a:t>level proteksi</a:t>
            </a:r>
            <a:r>
              <a:rPr lang="id-ID" dirty="0"/>
              <a:t> yang ditentukan.</a:t>
            </a:r>
          </a:p>
          <a:p>
            <a:pPr marL="114300" indent="0">
              <a:buNone/>
            </a:pPr>
            <a:r>
              <a:rPr lang="id-ID" b="1" dirty="0" smtClean="0"/>
              <a:t>10</a:t>
            </a:r>
            <a:r>
              <a:rPr lang="id-ID" b="1" dirty="0"/>
              <a:t>. </a:t>
            </a:r>
            <a:r>
              <a:rPr lang="id-ID" b="1" dirty="0" smtClean="0"/>
              <a:t>Manajemen Kelanjutan Usaha</a:t>
            </a:r>
          </a:p>
          <a:p>
            <a:pPr marL="114300" indent="0">
              <a:buNone/>
            </a:pPr>
            <a:r>
              <a:rPr lang="id-ID" dirty="0" smtClean="0"/>
              <a:t>Siap </a:t>
            </a:r>
            <a:r>
              <a:rPr lang="id-ID" dirty="0"/>
              <a:t>menghadapi </a:t>
            </a:r>
            <a:r>
              <a:rPr lang="id-ID" dirty="0">
                <a:solidFill>
                  <a:srgbClr val="FFFF00"/>
                </a:solidFill>
              </a:rPr>
              <a:t>resiko</a:t>
            </a:r>
            <a:r>
              <a:rPr lang="id-ID" dirty="0"/>
              <a:t> yang akan ditemui didalam aktivitas lingkungan bisnis yang bisa mengakibatkan </a:t>
            </a:r>
            <a:r>
              <a:rPr lang="id-ID" dirty="0">
                <a:solidFill>
                  <a:srgbClr val="FFFF00"/>
                </a:solidFill>
              </a:rPr>
              <a:t>”major failure” </a:t>
            </a:r>
            <a:r>
              <a:rPr lang="id-ID" dirty="0"/>
              <a:t>atau resiko kegagalan yang utama ataupun </a:t>
            </a:r>
            <a:r>
              <a:rPr lang="id-ID" dirty="0">
                <a:solidFill>
                  <a:srgbClr val="FFFF00"/>
                </a:solidFill>
              </a:rPr>
              <a:t>”disaster”</a:t>
            </a:r>
            <a:r>
              <a:rPr lang="id-ID" dirty="0"/>
              <a:t> atau </a:t>
            </a:r>
            <a:r>
              <a:rPr lang="id-ID" dirty="0">
                <a:solidFill>
                  <a:srgbClr val="FFFF00"/>
                </a:solidFill>
              </a:rPr>
              <a:t>kejadian buruk </a:t>
            </a:r>
            <a:r>
              <a:rPr lang="id-ID" dirty="0"/>
              <a:t>yang </a:t>
            </a:r>
            <a:r>
              <a:rPr lang="id-ID" dirty="0">
                <a:solidFill>
                  <a:srgbClr val="FFFF00"/>
                </a:solidFill>
              </a:rPr>
              <a:t>tak </a:t>
            </a:r>
            <a:r>
              <a:rPr lang="id-ID" dirty="0" smtClean="0">
                <a:solidFill>
                  <a:srgbClr val="FFFF00"/>
                </a:solidFill>
              </a:rPr>
              <a:t>terduga.</a:t>
            </a:r>
            <a:endParaRPr lang="id-ID" dirty="0">
              <a:solidFill>
                <a:srgbClr val="FFFF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96899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8" name="Shape 301"/>
          <p:cNvSpPr txBox="1">
            <a:spLocks/>
          </p:cNvSpPr>
          <p:nvPr/>
        </p:nvSpPr>
        <p:spPr>
          <a:xfrm>
            <a:off x="849000" y="241200"/>
            <a:ext cx="74460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de-DE" sz="2400" dirty="0" smtClean="0"/>
              <a:t>Struktur </a:t>
            </a:r>
            <a:r>
              <a:rPr lang="id-ID" sz="2400" dirty="0" smtClean="0"/>
              <a:t>dari 10 ketentuan ISO 17799</a:t>
            </a:r>
            <a:endParaRPr lang="id-ID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428" y="1119885"/>
            <a:ext cx="5602714" cy="3653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 txBox="1">
            <a:spLocks noGrp="1"/>
          </p:cNvSpPr>
          <p:nvPr>
            <p:ph type="title" idx="4294967295"/>
          </p:nvPr>
        </p:nvSpPr>
        <p:spPr>
          <a:xfrm>
            <a:off x="849000" y="3936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sz="2400" dirty="0" err="1" smtClean="0">
                <a:solidFill>
                  <a:schemeClr val="bg1"/>
                </a:solidFill>
              </a:rPr>
              <a:t>Keuntungan</a:t>
            </a:r>
            <a:r>
              <a:rPr lang="en-GB" sz="2400" dirty="0" smtClean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menerapkan</a:t>
            </a:r>
            <a:r>
              <a:rPr lang="en-GB" sz="2400" dirty="0">
                <a:solidFill>
                  <a:schemeClr val="bg1"/>
                </a:solidFill>
              </a:rPr>
              <a:t> ISO-17799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375" name="Shape 375"/>
          <p:cNvSpPr txBox="1">
            <a:spLocks noGrp="1"/>
          </p:cNvSpPr>
          <p:nvPr>
            <p:ph type="body" idx="4294967295"/>
          </p:nvPr>
        </p:nvSpPr>
        <p:spPr>
          <a:xfrm>
            <a:off x="641949" y="1237784"/>
            <a:ext cx="7860102" cy="35014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buFont typeface="+mj-lt"/>
              <a:buAutoNum type="arabicPeriod"/>
            </a:pPr>
            <a:r>
              <a:rPr lang="en-GB" sz="1800" dirty="0" err="1" smtClean="0">
                <a:solidFill>
                  <a:schemeClr val="bg1"/>
                </a:solidFill>
              </a:rPr>
              <a:t>Standar</a:t>
            </a:r>
            <a:r>
              <a:rPr lang="en-GB" sz="1800" dirty="0" smtClean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ini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merupakan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tanda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kepercayaan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dalam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seluruh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keamanan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perusahaan</a:t>
            </a:r>
            <a:r>
              <a:rPr lang="en-GB" sz="1800" dirty="0" smtClean="0">
                <a:solidFill>
                  <a:schemeClr val="bg1"/>
                </a:solidFill>
              </a:rPr>
              <a:t>.</a:t>
            </a:r>
            <a:endParaRPr lang="id-ID" sz="1800" dirty="0" smtClean="0">
              <a:solidFill>
                <a:schemeClr val="bg1"/>
              </a:solidFill>
            </a:endParaRPr>
          </a:p>
          <a:p>
            <a:pPr lvl="0" indent="-457200">
              <a:buFont typeface="+mj-lt"/>
              <a:buAutoNum type="arabicPeriod"/>
            </a:pPr>
            <a:r>
              <a:rPr lang="en-GB" sz="1800" dirty="0" smtClean="0">
                <a:solidFill>
                  <a:schemeClr val="bg1"/>
                </a:solidFill>
              </a:rPr>
              <a:t>Manajemen </a:t>
            </a:r>
            <a:r>
              <a:rPr lang="en-GB" sz="1800" dirty="0" err="1">
                <a:solidFill>
                  <a:schemeClr val="bg1"/>
                </a:solidFill>
              </a:rPr>
              <a:t>kebijakan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terpusat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dan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prosedur</a:t>
            </a:r>
            <a:r>
              <a:rPr lang="en-GB" sz="1800" dirty="0" smtClean="0">
                <a:solidFill>
                  <a:schemeClr val="bg1"/>
                </a:solidFill>
              </a:rPr>
              <a:t>.</a:t>
            </a:r>
            <a:endParaRPr lang="id-ID" sz="1800" dirty="0" smtClean="0">
              <a:solidFill>
                <a:schemeClr val="bg1"/>
              </a:solidFill>
            </a:endParaRPr>
          </a:p>
          <a:p>
            <a:pPr lvl="0" indent="-457200">
              <a:buFont typeface="+mj-lt"/>
              <a:buAutoNum type="arabicPeriod"/>
            </a:pPr>
            <a:r>
              <a:rPr lang="en-GB" sz="1800" dirty="0" err="1" smtClean="0">
                <a:solidFill>
                  <a:schemeClr val="bg1"/>
                </a:solidFill>
              </a:rPr>
              <a:t>Menjamin</a:t>
            </a:r>
            <a:r>
              <a:rPr lang="en-GB" sz="1800" dirty="0" smtClean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layanan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informasi</a:t>
            </a:r>
            <a:r>
              <a:rPr lang="en-GB" sz="1800" dirty="0">
                <a:solidFill>
                  <a:schemeClr val="bg1"/>
                </a:solidFill>
              </a:rPr>
              <a:t> yang </a:t>
            </a:r>
            <a:r>
              <a:rPr lang="en-GB" sz="1800" dirty="0" err="1">
                <a:solidFill>
                  <a:schemeClr val="bg1"/>
                </a:solidFill>
              </a:rPr>
              <a:t>tepat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guna</a:t>
            </a:r>
            <a:r>
              <a:rPr lang="en-GB" sz="1800" dirty="0" smtClean="0">
                <a:solidFill>
                  <a:schemeClr val="bg1"/>
                </a:solidFill>
              </a:rPr>
              <a:t>.</a:t>
            </a:r>
            <a:endParaRPr lang="id-ID" sz="1800" dirty="0" smtClean="0">
              <a:solidFill>
                <a:schemeClr val="bg1"/>
              </a:solidFill>
            </a:endParaRPr>
          </a:p>
          <a:p>
            <a:pPr lvl="0" indent="-457200">
              <a:buFont typeface="+mj-lt"/>
              <a:buAutoNum type="arabicPeriod"/>
            </a:pPr>
            <a:r>
              <a:rPr lang="en-GB" sz="1800" dirty="0" err="1" smtClean="0">
                <a:solidFill>
                  <a:schemeClr val="bg1"/>
                </a:solidFill>
              </a:rPr>
              <a:t>Mengurangi</a:t>
            </a:r>
            <a:r>
              <a:rPr lang="en-GB" sz="1800" dirty="0" smtClean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biaya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smtClean="0">
                <a:solidFill>
                  <a:schemeClr val="bg1"/>
                </a:solidFill>
              </a:rPr>
              <a:t>manajemen</a:t>
            </a:r>
            <a:r>
              <a:rPr lang="id-ID" sz="1800" dirty="0" smtClean="0">
                <a:solidFill>
                  <a:schemeClr val="bg1"/>
                </a:solidFill>
              </a:rPr>
              <a:t>.</a:t>
            </a:r>
          </a:p>
          <a:p>
            <a:pPr lvl="0" indent="-457200">
              <a:buFont typeface="+mj-lt"/>
              <a:buAutoNum type="arabicPeriod"/>
            </a:pPr>
            <a:r>
              <a:rPr lang="en-GB" sz="1800" dirty="0" err="1" smtClean="0">
                <a:solidFill>
                  <a:schemeClr val="bg1"/>
                </a:solidFill>
              </a:rPr>
              <a:t>Dokumentasi</a:t>
            </a:r>
            <a:r>
              <a:rPr lang="en-GB" sz="1800" dirty="0" smtClean="0">
                <a:solidFill>
                  <a:schemeClr val="bg1"/>
                </a:solidFill>
              </a:rPr>
              <a:t> </a:t>
            </a:r>
            <a:r>
              <a:rPr lang="en-GB" sz="1800" dirty="0">
                <a:solidFill>
                  <a:schemeClr val="bg1"/>
                </a:solidFill>
              </a:rPr>
              <a:t>yang </a:t>
            </a:r>
            <a:r>
              <a:rPr lang="en-GB" sz="1800" dirty="0" err="1">
                <a:solidFill>
                  <a:schemeClr val="bg1"/>
                </a:solidFill>
              </a:rPr>
              <a:t>lengkap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atas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>
                <a:solidFill>
                  <a:schemeClr val="bg1"/>
                </a:solidFill>
              </a:rPr>
              <a:t>segala</a:t>
            </a:r>
            <a:r>
              <a:rPr lang="en-GB" sz="1800" dirty="0">
                <a:solidFill>
                  <a:schemeClr val="bg1"/>
                </a:solidFill>
              </a:rPr>
              <a:t> </a:t>
            </a:r>
            <a:r>
              <a:rPr lang="en-GB" sz="1800" dirty="0" err="1" smtClean="0">
                <a:solidFill>
                  <a:schemeClr val="bg1"/>
                </a:solidFill>
              </a:rPr>
              <a:t>perubahan</a:t>
            </a:r>
            <a:r>
              <a:rPr lang="en-GB" sz="1800" dirty="0" smtClean="0">
                <a:solidFill>
                  <a:schemeClr val="bg1"/>
                </a:solidFill>
              </a:rPr>
              <a:t>/</a:t>
            </a:r>
            <a:r>
              <a:rPr lang="en-GB" sz="1800" dirty="0" err="1" smtClean="0">
                <a:solidFill>
                  <a:schemeClr val="bg1"/>
                </a:solidFill>
              </a:rPr>
              <a:t>revisi</a:t>
            </a:r>
            <a:r>
              <a:rPr lang="id-ID" sz="1800" dirty="0" smtClean="0">
                <a:solidFill>
                  <a:schemeClr val="bg1"/>
                </a:solidFill>
              </a:rPr>
              <a:t>.</a:t>
            </a:r>
          </a:p>
          <a:p>
            <a:pPr lvl="0" indent="-457200">
              <a:buFont typeface="+mj-lt"/>
              <a:buAutoNum type="arabicPeriod"/>
            </a:pPr>
            <a:r>
              <a:rPr lang="nn-NO" sz="1800" dirty="0" smtClean="0">
                <a:solidFill>
                  <a:schemeClr val="bg1"/>
                </a:solidFill>
              </a:rPr>
              <a:t>Suatu </a:t>
            </a:r>
            <a:r>
              <a:rPr lang="nn-NO" sz="1800" dirty="0">
                <a:solidFill>
                  <a:schemeClr val="bg1"/>
                </a:solidFill>
              </a:rPr>
              <a:t>metoda untuk menentukan target dan mengusulkan peningkatan. </a:t>
            </a:r>
          </a:p>
          <a:p>
            <a:pPr lvl="0" indent="-457200">
              <a:buFont typeface="+mj-lt"/>
              <a:buAutoNum type="arabicPeriod"/>
            </a:pPr>
            <a:r>
              <a:rPr lang="nn-NO" sz="1800" dirty="0" smtClean="0">
                <a:solidFill>
                  <a:schemeClr val="bg1"/>
                </a:solidFill>
              </a:rPr>
              <a:t>Basis </a:t>
            </a:r>
            <a:r>
              <a:rPr lang="nn-NO" sz="1800" dirty="0">
                <a:solidFill>
                  <a:schemeClr val="bg1"/>
                </a:solidFill>
              </a:rPr>
              <a:t>untuk standard keamanan informasi internal </a:t>
            </a:r>
            <a:r>
              <a:rPr lang="nn-NO" sz="1800" dirty="0" smtClean="0">
                <a:solidFill>
                  <a:schemeClr val="bg1"/>
                </a:solidFill>
              </a:rPr>
              <a:t>perusahaan</a:t>
            </a:r>
            <a:r>
              <a:rPr lang="id-ID" sz="1800" dirty="0" smtClean="0">
                <a:solidFill>
                  <a:schemeClr val="bg1"/>
                </a:solidFill>
              </a:rPr>
              <a:t>.</a:t>
            </a:r>
            <a:endParaRPr lang="nn-NO" sz="1800" dirty="0">
              <a:solidFill>
                <a:schemeClr val="bg1"/>
              </a:solidFill>
            </a:endParaRPr>
          </a:p>
        </p:txBody>
      </p:sp>
      <p:sp>
        <p:nvSpPr>
          <p:cNvPr id="377" name="Shape 377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4" grpId="0"/>
      <p:bldP spid="37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3" name="Shape 301"/>
          <p:cNvSpPr txBox="1">
            <a:spLocks/>
          </p:cNvSpPr>
          <p:nvPr/>
        </p:nvSpPr>
        <p:spPr>
          <a:xfrm>
            <a:off x="849000" y="241200"/>
            <a:ext cx="74460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de-DE" sz="2400" dirty="0" smtClean="0"/>
              <a:t>K</a:t>
            </a:r>
            <a:r>
              <a:rPr lang="id-ID" sz="2400" dirty="0" smtClean="0"/>
              <a:t>esimpulan</a:t>
            </a:r>
            <a:endParaRPr lang="id-ID" sz="2400" dirty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49000" y="1059600"/>
            <a:ext cx="7691298" cy="32211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00050" indent="-285750" algn="just">
              <a:buFont typeface="Wingdings" panose="05000000000000000000" pitchFamily="2" charset="2"/>
              <a:buChar char="Ø"/>
            </a:pPr>
            <a:r>
              <a:rPr lang="id-ID" dirty="0" smtClean="0">
                <a:solidFill>
                  <a:srgbClr val="FFFF00"/>
                </a:solidFill>
                <a:latin typeface="Fira Sans" panose="020B0503050000020004" pitchFamily="34" charset="0"/>
              </a:rPr>
              <a:t>Keamanan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informasi 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memproteksi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informasi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 dari ancaman yang luas untuk memastikan kelanjutan usaha,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memperkecil </a:t>
            </a:r>
            <a:r>
              <a:rPr lang="id-ID" dirty="0" smtClean="0">
                <a:solidFill>
                  <a:srgbClr val="FFFF00"/>
                </a:solidFill>
                <a:latin typeface="Fira Sans" panose="020B0503050000020004" pitchFamily="34" charset="0"/>
              </a:rPr>
              <a:t>kerugian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perusahaan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 dan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memaksimalkan laba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 atas investasi dan kesempatan usaha</a:t>
            </a:r>
            <a:r>
              <a:rPr lang="id-ID" dirty="0" smtClean="0">
                <a:solidFill>
                  <a:schemeClr val="bg1"/>
                </a:solidFill>
                <a:latin typeface="Fira Sans" panose="020B0503050000020004" pitchFamily="34" charset="0"/>
              </a:rPr>
              <a:t>.</a:t>
            </a:r>
          </a:p>
          <a:p>
            <a:pPr marL="114300" algn="just"/>
            <a:endParaRPr lang="id-ID" dirty="0" smtClean="0">
              <a:solidFill>
                <a:schemeClr val="bg1"/>
              </a:solidFill>
              <a:latin typeface="Fira Sans" panose="020B0503050000020004" pitchFamily="34" charset="0"/>
            </a:endParaRPr>
          </a:p>
          <a:p>
            <a:pPr marL="400050" indent="-285750" algn="just">
              <a:buFont typeface="Wingdings" panose="05000000000000000000" pitchFamily="2" charset="2"/>
              <a:buChar char="Ø"/>
            </a:pP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ISO 17799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 adalah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standar keamanan sistem informasi 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yang telah diakui oleh dunia dan disahkan pada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tahun </a:t>
            </a:r>
            <a:r>
              <a:rPr lang="id-ID" dirty="0" smtClean="0">
                <a:solidFill>
                  <a:srgbClr val="FFFF00"/>
                </a:solidFill>
                <a:latin typeface="Fira Sans" panose="020B0503050000020004" pitchFamily="34" charset="0"/>
              </a:rPr>
              <a:t>2000</a:t>
            </a:r>
            <a:r>
              <a:rPr lang="id-ID" dirty="0" smtClean="0">
                <a:solidFill>
                  <a:schemeClr val="bg1"/>
                </a:solidFill>
                <a:latin typeface="Fira Sans" panose="020B0503050000020004" pitchFamily="34" charset="0"/>
              </a:rPr>
              <a:t>.</a:t>
            </a:r>
          </a:p>
          <a:p>
            <a:pPr marL="114300" algn="just"/>
            <a:endParaRPr lang="id-ID" dirty="0" smtClean="0">
              <a:solidFill>
                <a:schemeClr val="bg1"/>
              </a:solidFill>
              <a:latin typeface="Fira Sans" panose="020B0503050000020004" pitchFamily="34" charset="0"/>
            </a:endParaRPr>
          </a:p>
          <a:p>
            <a:pPr marL="400050" indent="-285750" algn="just">
              <a:buFont typeface="Wingdings" panose="05000000000000000000" pitchFamily="2" charset="2"/>
              <a:buChar char="Ø"/>
            </a:pP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Pada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tahun 2007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,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ISO 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dan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International Electrotechnical Commission (IEC) 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mengubah penomoran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ISO 17799 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menjadi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ISO/IEC </a:t>
            </a:r>
            <a:r>
              <a:rPr lang="id-ID" dirty="0" smtClean="0">
                <a:solidFill>
                  <a:srgbClr val="FFFF00"/>
                </a:solidFill>
                <a:latin typeface="Fira Sans" panose="020B0503050000020004" pitchFamily="34" charset="0"/>
              </a:rPr>
              <a:t>27002</a:t>
            </a:r>
          </a:p>
          <a:p>
            <a:pPr marL="114300" algn="just"/>
            <a:endParaRPr lang="id-ID" dirty="0" smtClean="0">
              <a:solidFill>
                <a:schemeClr val="bg1"/>
              </a:solidFill>
              <a:latin typeface="Fira Sans" panose="020B0503050000020004" pitchFamily="34" charset="0"/>
            </a:endParaRPr>
          </a:p>
          <a:p>
            <a:pPr marL="400050" indent="-285750" algn="just">
              <a:buFont typeface="Wingdings" panose="05000000000000000000" pitchFamily="2" charset="2"/>
              <a:buChar char="Ø"/>
            </a:pP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Jika ada suatu organisasi yang menerapkan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ISO 17799 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mereka akan mempunyai suatu alat untuk mengukur, mengatur dan mengendalikan 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informasi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 yang penting bagi </a:t>
            </a:r>
            <a:r>
              <a:rPr lang="id-ID" dirty="0">
                <a:solidFill>
                  <a:srgbClr val="FFFF00"/>
                </a:solidFill>
                <a:latin typeface="Fira Sans" panose="020B0503050000020004" pitchFamily="34" charset="0"/>
              </a:rPr>
              <a:t>operasional sistem </a:t>
            </a:r>
            <a:r>
              <a:rPr lang="id-ID" dirty="0">
                <a:solidFill>
                  <a:schemeClr val="bg1"/>
                </a:solidFill>
                <a:latin typeface="Fira Sans" panose="020B0503050000020004" pitchFamily="34" charset="0"/>
              </a:rPr>
              <a:t>mereka.</a:t>
            </a:r>
            <a:endParaRPr lang="id-ID" dirty="0" smtClean="0">
              <a:solidFill>
                <a:schemeClr val="bg1"/>
              </a:solidFill>
              <a:latin typeface="Fira Sans" panose="020B0503050000020004" pitchFamily="34" charset="0"/>
            </a:endParaRPr>
          </a:p>
          <a:p>
            <a:pPr marL="400050" indent="-285750" algn="just">
              <a:buFont typeface="Wingdings" panose="05000000000000000000" pitchFamily="2" charset="2"/>
              <a:buChar char="Ø"/>
            </a:pPr>
            <a:endParaRPr lang="id-ID" dirty="0">
              <a:solidFill>
                <a:schemeClr val="bg1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594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284" y="1182030"/>
            <a:ext cx="2807364" cy="3802566"/>
          </a:xfrm>
          <a:prstGeom prst="rect">
            <a:avLst/>
          </a:prstGeom>
        </p:spPr>
      </p:pic>
      <p:sp>
        <p:nvSpPr>
          <p:cNvPr id="6" name="Shape 310"/>
          <p:cNvSpPr txBox="1">
            <a:spLocks/>
          </p:cNvSpPr>
          <p:nvPr/>
        </p:nvSpPr>
        <p:spPr>
          <a:xfrm>
            <a:off x="2201934" y="1494263"/>
            <a:ext cx="3172953" cy="1271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algn="l"/>
            <a:r>
              <a:rPr lang="id-ID" sz="2000" dirty="0" smtClean="0">
                <a:solidFill>
                  <a:schemeClr val="bg1"/>
                </a:solidFill>
              </a:rPr>
              <a:t>“ </a:t>
            </a:r>
            <a:r>
              <a:rPr lang="en-GB" sz="2000" dirty="0" smtClean="0">
                <a:solidFill>
                  <a:schemeClr val="bg1"/>
                </a:solidFill>
              </a:rPr>
              <a:t>The </a:t>
            </a:r>
            <a:r>
              <a:rPr lang="en-GB" sz="2000" dirty="0">
                <a:solidFill>
                  <a:schemeClr val="bg1"/>
                </a:solidFill>
              </a:rPr>
              <a:t>important thing is not to stop questioning</a:t>
            </a:r>
            <a:r>
              <a:rPr lang="en-GB" sz="2000" dirty="0" smtClean="0">
                <a:solidFill>
                  <a:schemeClr val="bg1"/>
                </a:solidFill>
              </a:rPr>
              <a:t>.</a:t>
            </a:r>
            <a:r>
              <a:rPr lang="id-ID" sz="2000" dirty="0" smtClean="0">
                <a:solidFill>
                  <a:schemeClr val="bg1"/>
                </a:solidFill>
              </a:rPr>
              <a:t> ”</a:t>
            </a:r>
          </a:p>
          <a:p>
            <a:pPr algn="r"/>
            <a:endParaRPr lang="id-ID" sz="2000" dirty="0">
              <a:solidFill>
                <a:schemeClr val="bg1"/>
              </a:solidFill>
            </a:endParaRPr>
          </a:p>
          <a:p>
            <a:pPr algn="r"/>
            <a:r>
              <a:rPr lang="id-ID" sz="2000" dirty="0" smtClean="0">
                <a:solidFill>
                  <a:schemeClr val="bg1"/>
                </a:solidFill>
              </a:rPr>
              <a:t>-Albert Einstein</a:t>
            </a:r>
            <a:endParaRPr lang="en-GB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532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 err="1"/>
              <a:t>Apa</a:t>
            </a:r>
            <a:r>
              <a:rPr lang="en-GB" sz="2400" dirty="0"/>
              <a:t> </a:t>
            </a:r>
            <a:r>
              <a:rPr lang="en-GB" sz="2400" dirty="0" err="1"/>
              <a:t>itu</a:t>
            </a:r>
            <a:r>
              <a:rPr lang="en-GB" sz="2400" dirty="0"/>
              <a:t> </a:t>
            </a:r>
            <a:r>
              <a:rPr lang="en-GB" sz="2400" dirty="0" err="1"/>
              <a:t>keamanan</a:t>
            </a:r>
            <a:r>
              <a:rPr lang="en-GB" sz="2400" dirty="0"/>
              <a:t> </a:t>
            </a:r>
            <a:r>
              <a:rPr lang="en-GB" sz="2400" dirty="0" err="1"/>
              <a:t>informasi</a:t>
            </a:r>
            <a:r>
              <a:rPr lang="en-GB" sz="2400" dirty="0"/>
              <a:t>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6810" y="1243374"/>
            <a:ext cx="4548190" cy="3022500"/>
          </a:xfrm>
        </p:spPr>
        <p:txBody>
          <a:bodyPr/>
          <a:lstStyle/>
          <a:p>
            <a:pPr marL="88900" indent="0" algn="just">
              <a:buNone/>
            </a:pPr>
            <a:r>
              <a:rPr lang="id-ID" dirty="0" err="1" smtClean="0">
                <a:solidFill>
                  <a:srgbClr val="FFFF00"/>
                </a:solidFill>
              </a:rPr>
              <a:t>K</a:t>
            </a:r>
            <a:r>
              <a:rPr lang="en-GB" dirty="0" err="1" smtClean="0">
                <a:solidFill>
                  <a:srgbClr val="FFFF00"/>
                </a:solidFill>
              </a:rPr>
              <a:t>eamanan</a:t>
            </a:r>
            <a:r>
              <a:rPr lang="en-GB" dirty="0" smtClean="0">
                <a:solidFill>
                  <a:srgbClr val="FFFF00"/>
                </a:solidFill>
              </a:rPr>
              <a:t> </a:t>
            </a:r>
            <a:r>
              <a:rPr lang="id-ID" dirty="0" err="1" smtClean="0">
                <a:solidFill>
                  <a:srgbClr val="FFFF00"/>
                </a:solidFill>
              </a:rPr>
              <a:t>I</a:t>
            </a:r>
            <a:r>
              <a:rPr lang="en-GB" dirty="0" err="1" smtClean="0">
                <a:solidFill>
                  <a:srgbClr val="FFFF00"/>
                </a:solidFill>
              </a:rPr>
              <a:t>nformasi</a:t>
            </a:r>
            <a:r>
              <a:rPr lang="en-GB" dirty="0" smtClean="0">
                <a:solidFill>
                  <a:srgbClr val="FFFF00"/>
                </a:solidFill>
              </a:rPr>
              <a:t> </a:t>
            </a:r>
            <a:r>
              <a:rPr lang="en-GB" dirty="0" smtClean="0"/>
              <a:t>adalah</a:t>
            </a:r>
            <a:r>
              <a:rPr lang="id-ID" dirty="0"/>
              <a:t> mencegah akses yang </a:t>
            </a:r>
            <a:r>
              <a:rPr lang="id-ID" dirty="0">
                <a:solidFill>
                  <a:srgbClr val="FFFF00"/>
                </a:solidFill>
              </a:rPr>
              <a:t>tidak sah</a:t>
            </a:r>
            <a:r>
              <a:rPr lang="id-ID" dirty="0"/>
              <a:t>, </a:t>
            </a:r>
            <a:r>
              <a:rPr lang="id-ID" dirty="0">
                <a:solidFill>
                  <a:srgbClr val="FFFF00"/>
                </a:solidFill>
              </a:rPr>
              <a:t>perubahan program</a:t>
            </a:r>
            <a:r>
              <a:rPr lang="id-ID" dirty="0"/>
              <a:t>, </a:t>
            </a:r>
            <a:r>
              <a:rPr lang="id-ID" dirty="0">
                <a:solidFill>
                  <a:srgbClr val="FFFF00"/>
                </a:solidFill>
              </a:rPr>
              <a:t>pencurian</a:t>
            </a:r>
            <a:r>
              <a:rPr lang="id-ID" dirty="0"/>
              <a:t>,  atau  </a:t>
            </a:r>
            <a:r>
              <a:rPr lang="id-ID" dirty="0">
                <a:solidFill>
                  <a:srgbClr val="FFFF00"/>
                </a:solidFill>
              </a:rPr>
              <a:t>kerusakan  fisik</a:t>
            </a:r>
            <a:r>
              <a:rPr lang="id-ID" dirty="0"/>
              <a:t>  terhadap </a:t>
            </a:r>
            <a:r>
              <a:rPr lang="id-ID" dirty="0">
                <a:solidFill>
                  <a:srgbClr val="FFFF00"/>
                </a:solidFill>
              </a:rPr>
              <a:t>sistem  informasi</a:t>
            </a:r>
            <a:r>
              <a:rPr lang="id-ID" dirty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00" y="1321568"/>
            <a:ext cx="2610631" cy="261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81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>
            <a:spLocks noGrp="1"/>
          </p:cNvSpPr>
          <p:nvPr>
            <p:ph type="title" idx="4294967295"/>
          </p:nvPr>
        </p:nvSpPr>
        <p:spPr>
          <a:xfrm>
            <a:off x="849000" y="241200"/>
            <a:ext cx="74460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d-ID" sz="2400" dirty="0" smtClean="0"/>
              <a:t>A</a:t>
            </a:r>
            <a:r>
              <a:rPr lang="en-GB" sz="2400" dirty="0" err="1" smtClean="0"/>
              <a:t>spek</a:t>
            </a:r>
            <a:r>
              <a:rPr lang="en-GB" sz="2400" dirty="0" smtClean="0"/>
              <a:t>-</a:t>
            </a:r>
            <a:r>
              <a:rPr lang="id-ID" sz="2400" dirty="0" smtClean="0"/>
              <a:t>A</a:t>
            </a:r>
            <a:r>
              <a:rPr lang="en-GB" sz="2400" dirty="0" err="1" smtClean="0"/>
              <a:t>spek</a:t>
            </a:r>
            <a:r>
              <a:rPr lang="id-ID" sz="2400" dirty="0" smtClean="0"/>
              <a:t> Keamanan Informasi</a:t>
            </a:r>
            <a:endParaRPr sz="2400" dirty="0"/>
          </a:p>
        </p:txBody>
      </p:sp>
      <p:sp>
        <p:nvSpPr>
          <p:cNvPr id="305" name="Shape 305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75" y="1174828"/>
            <a:ext cx="2697188" cy="21370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594" y="1174828"/>
            <a:ext cx="2701406" cy="21370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225" y="1174828"/>
            <a:ext cx="2700002" cy="21370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Shape 310"/>
          <p:cNvSpPr txBox="1">
            <a:spLocks/>
          </p:cNvSpPr>
          <p:nvPr/>
        </p:nvSpPr>
        <p:spPr>
          <a:xfrm>
            <a:off x="272773" y="3311912"/>
            <a:ext cx="2698595" cy="892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id-ID" i="1" dirty="0" smtClean="0">
                <a:solidFill>
                  <a:schemeClr val="tx1"/>
                </a:solidFill>
              </a:rPr>
              <a:t>Kerahasiaan</a:t>
            </a:r>
            <a:endParaRPr lang="en-GB" sz="4800" dirty="0">
              <a:solidFill>
                <a:schemeClr val="tx1"/>
              </a:solidFill>
            </a:endParaRPr>
          </a:p>
        </p:txBody>
      </p:sp>
      <p:sp>
        <p:nvSpPr>
          <p:cNvPr id="11" name="Shape 310"/>
          <p:cNvSpPr txBox="1">
            <a:spLocks/>
          </p:cNvSpPr>
          <p:nvPr/>
        </p:nvSpPr>
        <p:spPr>
          <a:xfrm>
            <a:off x="3221999" y="3311911"/>
            <a:ext cx="2698595" cy="892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id-ID" i="1" dirty="0" err="1" smtClean="0">
                <a:solidFill>
                  <a:schemeClr val="tx1"/>
                </a:solidFill>
              </a:rPr>
              <a:t>I</a:t>
            </a:r>
            <a:r>
              <a:rPr lang="en-GB" i="1" dirty="0" err="1" smtClean="0">
                <a:solidFill>
                  <a:schemeClr val="tx1"/>
                </a:solidFill>
              </a:rPr>
              <a:t>ntegritas</a:t>
            </a:r>
            <a:endParaRPr lang="en-GB" sz="4800" dirty="0">
              <a:solidFill>
                <a:schemeClr val="tx1"/>
              </a:solidFill>
            </a:endParaRPr>
          </a:p>
        </p:txBody>
      </p:sp>
      <p:sp>
        <p:nvSpPr>
          <p:cNvPr id="12" name="Shape 310"/>
          <p:cNvSpPr txBox="1">
            <a:spLocks/>
          </p:cNvSpPr>
          <p:nvPr/>
        </p:nvSpPr>
        <p:spPr>
          <a:xfrm>
            <a:off x="6172631" y="3311911"/>
            <a:ext cx="2698595" cy="892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id-ID" i="1" dirty="0" smtClean="0">
                <a:solidFill>
                  <a:schemeClr val="tx1"/>
                </a:solidFill>
              </a:rPr>
              <a:t>K</a:t>
            </a:r>
            <a:r>
              <a:rPr lang="sv-SE" i="1" dirty="0" smtClean="0">
                <a:solidFill>
                  <a:schemeClr val="tx1"/>
                </a:solidFill>
              </a:rPr>
              <a:t>etersediaan</a:t>
            </a:r>
            <a:endParaRPr lang="en-GB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76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1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>
            <a:spLocks noGrp="1"/>
          </p:cNvSpPr>
          <p:nvPr>
            <p:ph type="subTitle" idx="4294967295"/>
          </p:nvPr>
        </p:nvSpPr>
        <p:spPr>
          <a:xfrm>
            <a:off x="3282370" y="1483976"/>
            <a:ext cx="4456577" cy="14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id-ID" sz="1800" b="1" dirty="0" err="1"/>
              <a:t>M</a:t>
            </a:r>
            <a:r>
              <a:rPr lang="en-GB" sz="1800" b="1" dirty="0" err="1" smtClean="0"/>
              <a:t>emastikan</a:t>
            </a:r>
            <a:r>
              <a:rPr lang="en-GB" sz="1800" b="1" dirty="0" smtClean="0"/>
              <a:t> </a:t>
            </a:r>
            <a:r>
              <a:rPr lang="en-GB" sz="1800" b="1" dirty="0" err="1"/>
              <a:t>kelanjutan</a:t>
            </a:r>
            <a:r>
              <a:rPr lang="en-GB" sz="1800" b="1" dirty="0"/>
              <a:t> </a:t>
            </a:r>
            <a:r>
              <a:rPr lang="en-GB" sz="1800" b="1" dirty="0" err="1" smtClean="0"/>
              <a:t>usaha</a:t>
            </a:r>
            <a:endParaRPr lang="id-ID" sz="1800" b="1" dirty="0" smtClean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id-ID" sz="1800" b="1" dirty="0" err="1"/>
              <a:t>M</a:t>
            </a:r>
            <a:r>
              <a:rPr lang="en-GB" sz="1800" b="1" dirty="0" err="1" smtClean="0"/>
              <a:t>emperkecil</a:t>
            </a:r>
            <a:r>
              <a:rPr lang="en-GB" sz="1800" b="1" dirty="0" smtClean="0"/>
              <a:t> </a:t>
            </a:r>
            <a:r>
              <a:rPr lang="en-GB" sz="1800" b="1" dirty="0" err="1"/>
              <a:t>rugi</a:t>
            </a:r>
            <a:r>
              <a:rPr lang="en-GB" sz="1800" b="1" dirty="0"/>
              <a:t> </a:t>
            </a:r>
            <a:r>
              <a:rPr lang="en-GB" sz="1800" b="1" dirty="0" err="1" smtClean="0"/>
              <a:t>perusahaan</a:t>
            </a:r>
            <a:endParaRPr lang="id-ID" sz="1800" b="1" dirty="0" smtClean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id-ID" sz="1800" b="1" dirty="0" err="1"/>
              <a:t>M</a:t>
            </a:r>
            <a:r>
              <a:rPr lang="es-ES" sz="1800" b="1" dirty="0" err="1" smtClean="0"/>
              <a:t>emaksimalkan</a:t>
            </a:r>
            <a:r>
              <a:rPr lang="es-ES" sz="1800" b="1" dirty="0" smtClean="0"/>
              <a:t> </a:t>
            </a:r>
            <a:r>
              <a:rPr lang="es-ES" sz="1800" b="1" dirty="0" err="1"/>
              <a:t>laba</a:t>
            </a:r>
            <a:r>
              <a:rPr lang="es-ES" sz="1800" b="1" dirty="0"/>
              <a:t> atas </a:t>
            </a:r>
            <a:r>
              <a:rPr lang="es-ES" sz="1800" b="1" dirty="0" err="1"/>
              <a:t>investasi</a:t>
            </a:r>
            <a:r>
              <a:rPr lang="es-ES" sz="1800" b="1" dirty="0"/>
              <a:t> dan </a:t>
            </a:r>
            <a:r>
              <a:rPr lang="es-ES" sz="1800" b="1" dirty="0" err="1"/>
              <a:t>kesempatan</a:t>
            </a:r>
            <a:r>
              <a:rPr lang="es-ES" sz="1800" b="1" dirty="0"/>
              <a:t> </a:t>
            </a:r>
            <a:r>
              <a:rPr lang="es-ES" sz="1800" b="1" dirty="0" err="1"/>
              <a:t>usaha</a:t>
            </a:r>
            <a:endParaRPr sz="1800" b="1" dirty="0"/>
          </a:p>
        </p:txBody>
      </p:sp>
      <p:sp>
        <p:nvSpPr>
          <p:cNvPr id="313" name="Shape 313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" name="Shape 301"/>
          <p:cNvSpPr txBox="1">
            <a:spLocks/>
          </p:cNvSpPr>
          <p:nvPr/>
        </p:nvSpPr>
        <p:spPr>
          <a:xfrm>
            <a:off x="849000" y="241200"/>
            <a:ext cx="74460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id-ID" sz="2400" dirty="0" smtClean="0"/>
              <a:t>Mengapa </a:t>
            </a:r>
            <a:r>
              <a:rPr lang="id-ID" sz="2400" dirty="0"/>
              <a:t>diperlukan keamanan informasi?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9269" y="674561"/>
            <a:ext cx="4500255" cy="34996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01"/>
          <p:cNvSpPr txBox="1">
            <a:spLocks/>
          </p:cNvSpPr>
          <p:nvPr/>
        </p:nvSpPr>
        <p:spPr>
          <a:xfrm>
            <a:off x="849000" y="241200"/>
            <a:ext cx="74460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en-GB" sz="2400" dirty="0" err="1"/>
              <a:t>Hasil</a:t>
            </a:r>
            <a:r>
              <a:rPr lang="en-GB" sz="2400" dirty="0"/>
              <a:t> survey ISBS (Information Security Breaches Survey</a:t>
            </a:r>
            <a:r>
              <a:rPr lang="en-GB" sz="2400" dirty="0" smtClean="0"/>
              <a:t>)</a:t>
            </a:r>
            <a:r>
              <a:rPr lang="id-ID" sz="2400" dirty="0" smtClean="0"/>
              <a:t> pada tahun 2000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96" y="1025912"/>
            <a:ext cx="6501587" cy="41175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4" name="Shape 301"/>
          <p:cNvSpPr txBox="1">
            <a:spLocks/>
          </p:cNvSpPr>
          <p:nvPr/>
        </p:nvSpPr>
        <p:spPr>
          <a:xfrm>
            <a:off x="849000" y="241200"/>
            <a:ext cx="74460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en-GB" sz="2400" dirty="0" err="1"/>
              <a:t>Hasil</a:t>
            </a:r>
            <a:r>
              <a:rPr lang="en-GB" sz="2400" dirty="0"/>
              <a:t> survey ISBS </a:t>
            </a:r>
            <a:r>
              <a:rPr lang="en-GB" sz="2400" dirty="0" err="1"/>
              <a:t>tahun</a:t>
            </a:r>
            <a:r>
              <a:rPr lang="en-GB" sz="2400" dirty="0"/>
              <a:t> 2004-2006</a:t>
            </a:r>
            <a:endParaRPr lang="id-ID" sz="2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786" y="907200"/>
            <a:ext cx="3634428" cy="37763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8556" y="3884406"/>
            <a:ext cx="1727101" cy="79910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6048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3" name="Shape 301"/>
          <p:cNvSpPr txBox="1">
            <a:spLocks/>
          </p:cNvSpPr>
          <p:nvPr/>
        </p:nvSpPr>
        <p:spPr>
          <a:xfrm>
            <a:off x="849000" y="241200"/>
            <a:ext cx="74460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fi-FI" sz="2400" dirty="0" smtClean="0"/>
              <a:t>Apa </a:t>
            </a:r>
            <a:r>
              <a:rPr lang="fi-FI" sz="2400" dirty="0"/>
              <a:t>itu ISO 17799?</a:t>
            </a:r>
            <a:endParaRPr lang="id-ID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67" y="1481719"/>
            <a:ext cx="2171981" cy="2499266"/>
          </a:xfrm>
          <a:prstGeom prst="rect">
            <a:avLst/>
          </a:prstGeom>
        </p:spPr>
      </p:pic>
      <p:sp>
        <p:nvSpPr>
          <p:cNvPr id="5" name="Shape 357"/>
          <p:cNvSpPr txBox="1">
            <a:spLocks/>
          </p:cNvSpPr>
          <p:nvPr/>
        </p:nvSpPr>
        <p:spPr>
          <a:xfrm>
            <a:off x="4060600" y="1254616"/>
            <a:ext cx="4916131" cy="1745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1" algn="just">
              <a:spcBef>
                <a:spcPts val="600"/>
              </a:spcBef>
            </a:pPr>
            <a:r>
              <a:rPr lang="id-ID" sz="2400" dirty="0">
                <a:solidFill>
                  <a:srgbClr val="7030A0"/>
                </a:solidFill>
              </a:rPr>
              <a:t>ISO 17799 </a:t>
            </a:r>
            <a:r>
              <a:rPr lang="id-ID" sz="2400" dirty="0">
                <a:solidFill>
                  <a:schemeClr val="bg1"/>
                </a:solidFill>
              </a:rPr>
              <a:t>adalah </a:t>
            </a:r>
            <a:r>
              <a:rPr lang="id-ID" sz="2400" dirty="0">
                <a:solidFill>
                  <a:srgbClr val="7030A0"/>
                </a:solidFill>
              </a:rPr>
              <a:t>standar keamanan sistem informasi</a:t>
            </a:r>
            <a:r>
              <a:rPr lang="id-ID" sz="2400" dirty="0">
                <a:solidFill>
                  <a:schemeClr val="bg1"/>
                </a:solidFill>
              </a:rPr>
              <a:t> yang telah diakui oleh dunia dan disahkan pada </a:t>
            </a:r>
            <a:r>
              <a:rPr lang="id-ID" sz="2400" dirty="0">
                <a:solidFill>
                  <a:srgbClr val="7030A0"/>
                </a:solidFill>
              </a:rPr>
              <a:t>tahun </a:t>
            </a:r>
            <a:r>
              <a:rPr lang="id-ID" sz="2400" dirty="0" smtClean="0">
                <a:solidFill>
                  <a:srgbClr val="7030A0"/>
                </a:solidFill>
              </a:rPr>
              <a:t>2000</a:t>
            </a:r>
            <a:r>
              <a:rPr lang="id-ID" sz="2400" dirty="0">
                <a:solidFill>
                  <a:schemeClr val="bg1"/>
                </a:solidFill>
              </a:rPr>
              <a:t>.</a:t>
            </a:r>
            <a:endParaRPr lang="id-ID" sz="24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22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>
            <a:spLocks noGrp="1"/>
          </p:cNvSpPr>
          <p:nvPr>
            <p:ph type="sldNum" idx="12"/>
          </p:nvPr>
        </p:nvSpPr>
        <p:spPr>
          <a:xfrm>
            <a:off x="8540298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10 </a:t>
            </a:r>
            <a:r>
              <a:rPr lang="en-GB" dirty="0"/>
              <a:t>control clauses (10 </a:t>
            </a:r>
            <a:r>
              <a:rPr lang="en-GB" dirty="0" err="1"/>
              <a:t>pasal</a:t>
            </a:r>
            <a:r>
              <a:rPr lang="en-GB" dirty="0"/>
              <a:t> </a:t>
            </a:r>
            <a:r>
              <a:rPr lang="en-GB" dirty="0" err="1"/>
              <a:t>pengamatan</a:t>
            </a:r>
            <a:r>
              <a:rPr lang="en-GB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36 </a:t>
            </a:r>
            <a:r>
              <a:rPr lang="en-GB" dirty="0"/>
              <a:t>control objectives (36 </a:t>
            </a:r>
            <a:r>
              <a:rPr lang="en-GB" dirty="0" err="1"/>
              <a:t>objek</a:t>
            </a:r>
            <a:r>
              <a:rPr lang="en-GB" dirty="0"/>
              <a:t>/</a:t>
            </a:r>
            <a:r>
              <a:rPr lang="en-GB" dirty="0" err="1"/>
              <a:t>sasaran</a:t>
            </a:r>
            <a:r>
              <a:rPr lang="en-GB" dirty="0"/>
              <a:t> </a:t>
            </a:r>
            <a:r>
              <a:rPr lang="en-GB" dirty="0" err="1" smtClean="0"/>
              <a:t>pengamanan</a:t>
            </a:r>
            <a:r>
              <a:rPr lang="en-GB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127 </a:t>
            </a:r>
            <a:r>
              <a:rPr lang="en-GB" dirty="0"/>
              <a:t>controls </a:t>
            </a:r>
            <a:r>
              <a:rPr lang="en-GB" dirty="0" err="1"/>
              <a:t>securiy</a:t>
            </a:r>
            <a:r>
              <a:rPr lang="en-GB" dirty="0"/>
              <a:t> (127 </a:t>
            </a:r>
            <a:r>
              <a:rPr lang="en-GB" dirty="0" err="1"/>
              <a:t>pengawasan</a:t>
            </a:r>
            <a:r>
              <a:rPr lang="en-GB" dirty="0"/>
              <a:t> </a:t>
            </a:r>
            <a:r>
              <a:rPr lang="en-GB" dirty="0" err="1"/>
              <a:t>keamanan</a:t>
            </a:r>
            <a:r>
              <a:rPr lang="en-GB" dirty="0" smtClean="0"/>
              <a:t>)</a:t>
            </a:r>
            <a:endParaRPr lang="en-GB" dirty="0"/>
          </a:p>
        </p:txBody>
      </p:sp>
      <p:sp>
        <p:nvSpPr>
          <p:cNvPr id="7" name="Shape 301"/>
          <p:cNvSpPr txBox="1">
            <a:spLocks/>
          </p:cNvSpPr>
          <p:nvPr/>
        </p:nvSpPr>
        <p:spPr>
          <a:xfrm>
            <a:off x="849000" y="241200"/>
            <a:ext cx="74460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sz="1800" b="1" i="0" u="none" strike="noStrike" cap="non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id-ID" sz="2400" dirty="0"/>
              <a:t>Apa Isi dari </a:t>
            </a:r>
            <a:r>
              <a:rPr lang="id-ID" sz="2400" dirty="0" smtClean="0"/>
              <a:t>ISO-17799 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/>
              <a:t>10 control clauses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9000" y="1059600"/>
            <a:ext cx="7691298" cy="3221100"/>
          </a:xfrm>
        </p:spPr>
        <p:txBody>
          <a:bodyPr/>
          <a:lstStyle/>
          <a:p>
            <a:pPr marL="114300" indent="0">
              <a:buNone/>
            </a:pPr>
            <a:r>
              <a:rPr lang="id-ID" b="1" dirty="0" smtClean="0"/>
              <a:t>1. </a:t>
            </a:r>
            <a:r>
              <a:rPr lang="en-GB" b="1" dirty="0" smtClean="0"/>
              <a:t>Kebijakan </a:t>
            </a:r>
            <a:r>
              <a:rPr lang="en-GB" b="1" dirty="0" err="1" smtClean="0"/>
              <a:t>Keamanan</a:t>
            </a:r>
            <a:endParaRPr lang="id-ID" b="1" dirty="0"/>
          </a:p>
          <a:p>
            <a:pPr marL="114300" indent="0">
              <a:buNone/>
            </a:pPr>
            <a:r>
              <a:rPr lang="id-ID" dirty="0" smtClean="0">
                <a:solidFill>
                  <a:srgbClr val="FFFF00"/>
                </a:solidFill>
              </a:rPr>
              <a:t>M</a:t>
            </a:r>
            <a:r>
              <a:rPr lang="sv-SE" dirty="0" smtClean="0">
                <a:solidFill>
                  <a:srgbClr val="FFFF00"/>
                </a:solidFill>
              </a:rPr>
              <a:t>engarahkan </a:t>
            </a:r>
            <a:r>
              <a:rPr lang="sv-SE" dirty="0">
                <a:solidFill>
                  <a:srgbClr val="FFFF00"/>
                </a:solidFill>
              </a:rPr>
              <a:t>visi dan misi manajemen</a:t>
            </a:r>
            <a:r>
              <a:rPr lang="sv-SE" dirty="0"/>
              <a:t> </a:t>
            </a:r>
            <a:r>
              <a:rPr lang="sv-SE" dirty="0" smtClean="0"/>
              <a:t>agar kontinuitas bisnis dapat dipertahankan dengan </a:t>
            </a:r>
            <a:r>
              <a:rPr lang="sv-SE" dirty="0" smtClean="0">
                <a:solidFill>
                  <a:srgbClr val="FFFF00"/>
                </a:solidFill>
              </a:rPr>
              <a:t>mengamankan dan menjaga integritas/keutuhan informasi-informasi </a:t>
            </a:r>
            <a:r>
              <a:rPr lang="sv-SE" dirty="0">
                <a:solidFill>
                  <a:srgbClr val="FFFF00"/>
                </a:solidFill>
              </a:rPr>
              <a:t>krusial</a:t>
            </a:r>
            <a:r>
              <a:rPr lang="sv-SE" dirty="0"/>
              <a:t> yang dimiliki oleh </a:t>
            </a:r>
            <a:r>
              <a:rPr lang="sv-SE" dirty="0" smtClean="0"/>
              <a:t>perusahaan</a:t>
            </a:r>
            <a:r>
              <a:rPr lang="sv-SE" dirty="0"/>
              <a:t>. </a:t>
            </a:r>
            <a:endParaRPr lang="id-ID" dirty="0"/>
          </a:p>
          <a:p>
            <a:pPr marL="114300" indent="0">
              <a:buNone/>
            </a:pPr>
            <a:r>
              <a:rPr lang="id-ID" b="1" dirty="0" smtClean="0"/>
              <a:t>2. </a:t>
            </a:r>
            <a:r>
              <a:rPr lang="en-GB" b="1" dirty="0" err="1" smtClean="0"/>
              <a:t>Pengontrolan</a:t>
            </a:r>
            <a:r>
              <a:rPr lang="en-GB" b="1" dirty="0" smtClean="0"/>
              <a:t> </a:t>
            </a:r>
            <a:r>
              <a:rPr lang="en-GB" b="1" dirty="0" err="1" smtClean="0"/>
              <a:t>Akses</a:t>
            </a:r>
            <a:endParaRPr lang="id-ID" b="1" dirty="0" smtClean="0"/>
          </a:p>
          <a:p>
            <a:pPr marL="114300" indent="0">
              <a:buNone/>
            </a:pPr>
            <a:r>
              <a:rPr lang="id-ID" dirty="0" smtClean="0">
                <a:solidFill>
                  <a:srgbClr val="FFFF00"/>
                </a:solidFill>
              </a:rPr>
              <a:t>Mengendalikan/membatasi </a:t>
            </a:r>
            <a:r>
              <a:rPr lang="id-ID" dirty="0">
                <a:solidFill>
                  <a:srgbClr val="FFFF00"/>
                </a:solidFill>
              </a:rPr>
              <a:t>akses user</a:t>
            </a:r>
            <a:r>
              <a:rPr lang="id-ID" dirty="0"/>
              <a:t> terhadap informasi-informasi yang telah diatur </a:t>
            </a:r>
            <a:r>
              <a:rPr lang="id-ID" dirty="0" smtClean="0"/>
              <a:t>kewenangannya.</a:t>
            </a:r>
          </a:p>
          <a:p>
            <a:pPr marL="114300" indent="0">
              <a:buNone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61136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Verg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567</Words>
  <Application>Microsoft Office PowerPoint</Application>
  <PresentationFormat>On-screen Show (16:9)</PresentationFormat>
  <Paragraphs>79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Wingdings</vt:lpstr>
      <vt:lpstr>Fira Sans Light</vt:lpstr>
      <vt:lpstr>Fira Sans</vt:lpstr>
      <vt:lpstr>Verges template</vt:lpstr>
      <vt:lpstr>Standar Sistem Manajemen Keamanan Informasi ISO 17799</vt:lpstr>
      <vt:lpstr>Apa itu keamanan informasi?</vt:lpstr>
      <vt:lpstr>Aspek-Aspek Keamanan Informasi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10 control clauses </vt:lpstr>
      <vt:lpstr>10 control clauses </vt:lpstr>
      <vt:lpstr>10 control clauses </vt:lpstr>
      <vt:lpstr>10 control clauses </vt:lpstr>
      <vt:lpstr>10 control clauses </vt:lpstr>
      <vt:lpstr>PowerPoint Presentation</vt:lpstr>
      <vt:lpstr>Keuntungan menerapkan ISO-17799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reyhan audian dwi putra</dc:creator>
  <cp:lastModifiedBy>reyhan audian dwi putra</cp:lastModifiedBy>
  <cp:revision>30</cp:revision>
  <dcterms:modified xsi:type="dcterms:W3CDTF">2018-03-16T06:49:49Z</dcterms:modified>
</cp:coreProperties>
</file>